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  <p:embeddedFont>
      <p:font typeface="Lato"/>
      <p:regular r:id="rId47"/>
      <p:bold r:id="rId48"/>
      <p:italic r:id="rId49"/>
      <p:boldItalic r:id="rId50"/>
    </p:embeddedFont>
    <p:embeddedFont>
      <p:font typeface="Average"/>
      <p:regular r:id="rId51"/>
    </p:embeddedFont>
    <p:embeddedFont>
      <p:font typeface="Comfortaa"/>
      <p:regular r:id="rId52"/>
      <p:bold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Montserrat-bold.fntdata"/><Relationship Id="rId43" Type="http://schemas.openxmlformats.org/officeDocument/2006/relationships/font" Target="fonts/Montserrat-regular.fntdata"/><Relationship Id="rId46" Type="http://schemas.openxmlformats.org/officeDocument/2006/relationships/font" Target="fonts/Montserrat-boldItalic.fntdata"/><Relationship Id="rId45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bold.fntdata"/><Relationship Id="rId47" Type="http://schemas.openxmlformats.org/officeDocument/2006/relationships/font" Target="fonts/Lato-regular.fntdata"/><Relationship Id="rId49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Average-regular.fntdata"/><Relationship Id="rId50" Type="http://schemas.openxmlformats.org/officeDocument/2006/relationships/font" Target="fonts/Lato-boldItalic.fntdata"/><Relationship Id="rId53" Type="http://schemas.openxmlformats.org/officeDocument/2006/relationships/font" Target="fonts/Comfortaa-bold.fntdata"/><Relationship Id="rId52" Type="http://schemas.openxmlformats.org/officeDocument/2006/relationships/font" Target="fonts/Comforta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33eba7a2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33eba7a2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33eba7a2a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733eba7a2a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733eba7a2a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733eba7a2a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733eba7a2a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733eba7a2a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733eba7a2a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733eba7a2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733eba7a2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733eba7a2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733eba7a2a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733eba7a2a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733eba7a2a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733eba7a2a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733eba7a2a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733eba7a2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733eba7a2a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733eba7a2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33eba7a2a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33eba7a2a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733eba7a2a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733eba7a2a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733eba7a2a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733eba7a2a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733eba7a2a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733eba7a2a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733eba7a2a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733eba7a2a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733eba7a2a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733eba7a2a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733eba7a2a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733eba7a2a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733eba7a2a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733eba7a2a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33eba7a2a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33eba7a2a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733eba7a2a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733eba7a2a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733eba7a2a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733eba7a2a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733eba7a2a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733eba7a2a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733eba7a2a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733eba7a2a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733eba7a2a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733eba7a2a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733eba7a2a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733eba7a2a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733eba7a2a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733eba7a2a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733eba7a2a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733eba7a2a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733eba7a2a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733eba7a2a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33eba7a2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33eba7a2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33eba7a2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33eba7a2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33eba7a2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33eba7a2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33eba7a2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33eba7a2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733eba7a2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733eba7a2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7.xml"/><Relationship Id="rId4" Type="http://schemas.openxmlformats.org/officeDocument/2006/relationships/slide" Target="/ppt/slides/slide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Procesual Hito 2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/>
              <a:t>Raquel Terrazas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CVLogo)</a:t>
            </a:r>
            <a:endParaRPr/>
          </a:p>
        </p:txBody>
      </p:sp>
      <p:sp>
        <p:nvSpPr>
          <p:cNvPr id="298" name="Google Shape;298;p26"/>
          <p:cNvSpPr txBox="1"/>
          <p:nvPr>
            <p:ph idx="1" type="body"/>
          </p:nvPr>
        </p:nvSpPr>
        <p:spPr>
          <a:xfrm>
            <a:off x="1297500" y="1001900"/>
            <a:ext cx="3806400" cy="3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container: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flex: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alignItems: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'center'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justifyContent: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'center'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backgroundColor: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'transparent'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width: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80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height: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80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color: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'white'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fontWeight: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'bold'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backgroundColor: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'transparent'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marginTop: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6"/>
          <p:cNvSpPr/>
          <p:nvPr/>
        </p:nvSpPr>
        <p:spPr>
          <a:xfrm>
            <a:off x="2591450" y="1307850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6"/>
          <p:cNvSpPr txBox="1"/>
          <p:nvPr/>
        </p:nvSpPr>
        <p:spPr>
          <a:xfrm>
            <a:off x="5565975" y="251997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constante style de la </a:t>
            </a: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colección</a:t>
            </a: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stylesheet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1" name="Google Shape;301;p26"/>
          <p:cNvSpPr/>
          <p:nvPr/>
        </p:nvSpPr>
        <p:spPr>
          <a:xfrm>
            <a:off x="4624625" y="272382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3999050" y="1204475"/>
            <a:ext cx="302400" cy="3222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6"/>
          <p:cNvSpPr txBox="1"/>
          <p:nvPr/>
        </p:nvSpPr>
        <p:spPr>
          <a:xfrm>
            <a:off x="3532775" y="1206000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crean constantes para asignar estilos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FF00"/>
                </a:solidFill>
              </a:rPr>
              <a:t>Desarrollo (</a:t>
            </a:r>
            <a:r>
              <a:rPr b="1" lang="es-419" sz="1800">
                <a:solidFill>
                  <a:srgbClr val="00FF00"/>
                </a:solidFill>
                <a:latin typeface="Comfortaa"/>
                <a:ea typeface="Comfortaa"/>
                <a:cs typeface="Comfortaa"/>
                <a:sym typeface="Comfortaa"/>
              </a:rPr>
              <a:t>CVLogo) LOGRADO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337" y="1567550"/>
            <a:ext cx="5953325" cy="299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CVCasos)</a:t>
            </a:r>
            <a:endParaRPr/>
          </a:p>
        </p:txBody>
      </p:sp>
      <p:sp>
        <p:nvSpPr>
          <p:cNvPr id="315" name="Google Shape;315;p28"/>
          <p:cNvSpPr txBox="1"/>
          <p:nvPr>
            <p:ph idx="1" type="body"/>
          </p:nvPr>
        </p:nvSpPr>
        <p:spPr>
          <a:xfrm>
            <a:off x="1297500" y="1567550"/>
            <a:ext cx="3806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React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{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'react'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TextInput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'react-native'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'prop-types'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'../../Config/Colors'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8"/>
          <p:cNvSpPr/>
          <p:nvPr/>
        </p:nvSpPr>
        <p:spPr>
          <a:xfrm>
            <a:off x="4481550" y="2479650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8"/>
          <p:cNvSpPr txBox="1"/>
          <p:nvPr/>
        </p:nvSpPr>
        <p:spPr>
          <a:xfrm>
            <a:off x="6289500" y="1872400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importan los componentes necesarios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28"/>
          <p:cNvSpPr/>
          <p:nvPr/>
        </p:nvSpPr>
        <p:spPr>
          <a:xfrm>
            <a:off x="5361288" y="2076250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8"/>
          <p:cNvSpPr/>
          <p:nvPr/>
        </p:nvSpPr>
        <p:spPr>
          <a:xfrm>
            <a:off x="4867250" y="1656400"/>
            <a:ext cx="302400" cy="1023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8"/>
          <p:cNvSpPr txBox="1"/>
          <p:nvPr/>
        </p:nvSpPr>
        <p:spPr>
          <a:xfrm>
            <a:off x="5282375" y="2369550"/>
            <a:ext cx="23679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 los colores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CVCasos)</a:t>
            </a:r>
            <a:endParaRPr/>
          </a:p>
        </p:txBody>
      </p:sp>
      <p:sp>
        <p:nvSpPr>
          <p:cNvPr id="326" name="Google Shape;326;p29"/>
          <p:cNvSpPr txBox="1"/>
          <p:nvPr>
            <p:ph idx="1" type="body"/>
          </p:nvPr>
        </p:nvSpPr>
        <p:spPr>
          <a:xfrm>
            <a:off x="1297500" y="1428100"/>
            <a:ext cx="5266800" cy="3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extends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render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titleCasos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9"/>
          <p:cNvSpPr/>
          <p:nvPr/>
        </p:nvSpPr>
        <p:spPr>
          <a:xfrm>
            <a:off x="4236600" y="1946950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9"/>
          <p:cNvSpPr txBox="1"/>
          <p:nvPr/>
        </p:nvSpPr>
        <p:spPr>
          <a:xfrm>
            <a:off x="5130300" y="180887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declara el constructor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9"/>
          <p:cNvSpPr/>
          <p:nvPr/>
        </p:nvSpPr>
        <p:spPr>
          <a:xfrm rot="-1239446">
            <a:off x="4826253" y="2581526"/>
            <a:ext cx="535745" cy="18409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9"/>
          <p:cNvSpPr txBox="1"/>
          <p:nvPr/>
        </p:nvSpPr>
        <p:spPr>
          <a:xfrm>
            <a:off x="5377350" y="2378400"/>
            <a:ext cx="2771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una vista y se le asigna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29"/>
          <p:cNvSpPr/>
          <p:nvPr/>
        </p:nvSpPr>
        <p:spPr>
          <a:xfrm>
            <a:off x="4944750" y="2973725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9"/>
          <p:cNvSpPr txBox="1"/>
          <p:nvPr/>
        </p:nvSpPr>
        <p:spPr>
          <a:xfrm>
            <a:off x="5472625" y="2901800"/>
            <a:ext cx="27717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 texto y se le asignan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3" name="Google Shape;333;p29"/>
          <p:cNvSpPr/>
          <p:nvPr/>
        </p:nvSpPr>
        <p:spPr>
          <a:xfrm rot="1536310">
            <a:off x="4600682" y="3450990"/>
            <a:ext cx="432472" cy="18423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9"/>
          <p:cNvSpPr txBox="1"/>
          <p:nvPr/>
        </p:nvSpPr>
        <p:spPr>
          <a:xfrm>
            <a:off x="5187000" y="3529875"/>
            <a:ext cx="27717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le asigna una propiedad variable al que se puede llamar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CVCasos)</a:t>
            </a:r>
            <a:endParaRPr/>
          </a:p>
        </p:txBody>
      </p:sp>
      <p:sp>
        <p:nvSpPr>
          <p:cNvPr id="340" name="Google Shape;340;p30"/>
          <p:cNvSpPr txBox="1"/>
          <p:nvPr>
            <p:ph idx="1" type="body"/>
          </p:nvPr>
        </p:nvSpPr>
        <p:spPr>
          <a:xfrm>
            <a:off x="1297500" y="1428100"/>
            <a:ext cx="5266800" cy="3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TextInput</a:t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textInput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placeholder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placeholder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placeholderTextColor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white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underlineColorAndroid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"transparent"</a:t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0"/>
          <p:cNvSpPr/>
          <p:nvPr/>
        </p:nvSpPr>
        <p:spPr>
          <a:xfrm rot="2197">
            <a:off x="4246851" y="1851732"/>
            <a:ext cx="4695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0"/>
          <p:cNvSpPr txBox="1"/>
          <p:nvPr/>
        </p:nvSpPr>
        <p:spPr>
          <a:xfrm>
            <a:off x="4738250" y="1750425"/>
            <a:ext cx="2771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 TextInput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3" name="Google Shape;343;p30"/>
          <p:cNvSpPr/>
          <p:nvPr/>
        </p:nvSpPr>
        <p:spPr>
          <a:xfrm>
            <a:off x="6131700" y="2741400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0"/>
          <p:cNvSpPr txBox="1"/>
          <p:nvPr/>
        </p:nvSpPr>
        <p:spPr>
          <a:xfrm>
            <a:off x="6564300" y="2579700"/>
            <a:ext cx="21009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variables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5" name="Google Shape;345;p30"/>
          <p:cNvSpPr/>
          <p:nvPr/>
        </p:nvSpPr>
        <p:spPr>
          <a:xfrm>
            <a:off x="5682850" y="2196850"/>
            <a:ext cx="315900" cy="1332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CVCasos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/>
          </a:p>
        </p:txBody>
      </p:sp>
      <p:sp>
        <p:nvSpPr>
          <p:cNvPr id="351" name="Google Shape;351;p31"/>
          <p:cNvSpPr txBox="1"/>
          <p:nvPr>
            <p:ph idx="1" type="body"/>
          </p:nvPr>
        </p:nvSpPr>
        <p:spPr>
          <a:xfrm>
            <a:off x="1297500" y="1001900"/>
            <a:ext cx="3806400" cy="3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container: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flexDirection: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'row'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flex: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backgroundColor: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blue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alignItems: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'baseline'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justifyContent: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'space-between'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textInput: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backgroundColor: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'rgba(255, 255, 255, 0.4)'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alignItems: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'flex-end'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height: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borderColor: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silver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paddingLeft: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borderRadius: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borderBottomWidth: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hairlineWidth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marginBottom: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1"/>
          <p:cNvSpPr/>
          <p:nvPr/>
        </p:nvSpPr>
        <p:spPr>
          <a:xfrm rot="-1449458">
            <a:off x="5504169" y="2700955"/>
            <a:ext cx="670742" cy="18437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1"/>
          <p:cNvSpPr txBox="1"/>
          <p:nvPr/>
        </p:nvSpPr>
        <p:spPr>
          <a:xfrm>
            <a:off x="5513350" y="88372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constante style de la colección stylesheet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31"/>
          <p:cNvSpPr/>
          <p:nvPr/>
        </p:nvSpPr>
        <p:spPr>
          <a:xfrm>
            <a:off x="4572000" y="108757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1"/>
          <p:cNvSpPr/>
          <p:nvPr/>
        </p:nvSpPr>
        <p:spPr>
          <a:xfrm>
            <a:off x="4993050" y="1176325"/>
            <a:ext cx="302400" cy="36984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1"/>
          <p:cNvSpPr txBox="1"/>
          <p:nvPr/>
        </p:nvSpPr>
        <p:spPr>
          <a:xfrm>
            <a:off x="6383638" y="2261650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crean constantes para asignar estilos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31"/>
          <p:cNvSpPr txBox="1"/>
          <p:nvPr>
            <p:ph idx="1" type="body"/>
          </p:nvPr>
        </p:nvSpPr>
        <p:spPr>
          <a:xfrm>
            <a:off x="5774800" y="3234275"/>
            <a:ext cx="26706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alignItems: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'flex-start'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height: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1"/>
          <p:cNvSpPr/>
          <p:nvPr/>
        </p:nvSpPr>
        <p:spPr>
          <a:xfrm rot="-5402675">
            <a:off x="6917345" y="2933270"/>
            <a:ext cx="385500" cy="184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CVCasos)</a:t>
            </a:r>
            <a:endParaRPr/>
          </a:p>
        </p:txBody>
      </p:sp>
      <p:sp>
        <p:nvSpPr>
          <p:cNvPr id="364" name="Google Shape;364;p32"/>
          <p:cNvSpPr txBox="1"/>
          <p:nvPr>
            <p:ph idx="1" type="body"/>
          </p:nvPr>
        </p:nvSpPr>
        <p:spPr>
          <a:xfrm>
            <a:off x="1297500" y="1450375"/>
            <a:ext cx="3806400" cy="17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placeholder: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isRequired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endParaRPr sz="9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2"/>
          <p:cNvSpPr txBox="1"/>
          <p:nvPr/>
        </p:nvSpPr>
        <p:spPr>
          <a:xfrm>
            <a:off x="4479600" y="1374975"/>
            <a:ext cx="33081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a la clase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32"/>
          <p:cNvSpPr/>
          <p:nvPr/>
        </p:nvSpPr>
        <p:spPr>
          <a:xfrm>
            <a:off x="3427550" y="147562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2"/>
          <p:cNvSpPr/>
          <p:nvPr/>
        </p:nvSpPr>
        <p:spPr>
          <a:xfrm>
            <a:off x="4479600" y="1625400"/>
            <a:ext cx="184800" cy="8157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2"/>
          <p:cNvSpPr txBox="1"/>
          <p:nvPr/>
        </p:nvSpPr>
        <p:spPr>
          <a:xfrm>
            <a:off x="5315350" y="1732950"/>
            <a:ext cx="25374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a exportar de la clase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32"/>
          <p:cNvSpPr/>
          <p:nvPr/>
        </p:nvSpPr>
        <p:spPr>
          <a:xfrm>
            <a:off x="4795325" y="1941150"/>
            <a:ext cx="389100" cy="184200"/>
          </a:xfrm>
          <a:prstGeom prst="rightArrow">
            <a:avLst>
              <a:gd fmla="val 47149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2"/>
          <p:cNvSpPr/>
          <p:nvPr/>
        </p:nvSpPr>
        <p:spPr>
          <a:xfrm>
            <a:off x="3224450" y="2779950"/>
            <a:ext cx="389100" cy="184200"/>
          </a:xfrm>
          <a:prstGeom prst="rightArrow">
            <a:avLst>
              <a:gd fmla="val 47149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2"/>
          <p:cNvSpPr txBox="1"/>
          <p:nvPr/>
        </p:nvSpPr>
        <p:spPr>
          <a:xfrm>
            <a:off x="3805925" y="2576100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especifica que se puede exportar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FF00"/>
                </a:solidFill>
              </a:rPr>
              <a:t>Desarrollo (</a:t>
            </a:r>
            <a:r>
              <a:rPr b="1" lang="es-419" sz="1800">
                <a:solidFill>
                  <a:srgbClr val="00FF00"/>
                </a:solidFill>
                <a:latin typeface="Comfortaa"/>
                <a:ea typeface="Comfortaa"/>
                <a:cs typeface="Comfortaa"/>
                <a:sym typeface="Comfortaa"/>
              </a:rPr>
              <a:t>CVCasos</a:t>
            </a:r>
            <a:r>
              <a:rPr b="1" lang="es-419" sz="1800">
                <a:solidFill>
                  <a:srgbClr val="00FF00"/>
                </a:solidFill>
                <a:latin typeface="Comfortaa"/>
                <a:ea typeface="Comfortaa"/>
                <a:cs typeface="Comfortaa"/>
                <a:sym typeface="Comfortaa"/>
              </a:rPr>
              <a:t>) LOGRADO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7" name="Google Shape;37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763" y="2060463"/>
            <a:ext cx="6170475" cy="141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CVCiudad)</a:t>
            </a:r>
            <a:endParaRPr/>
          </a:p>
        </p:txBody>
      </p:sp>
      <p:sp>
        <p:nvSpPr>
          <p:cNvPr id="383" name="Google Shape;383;p34"/>
          <p:cNvSpPr txBox="1"/>
          <p:nvPr>
            <p:ph idx="1" type="body"/>
          </p:nvPr>
        </p:nvSpPr>
        <p:spPr>
          <a:xfrm>
            <a:off x="1297500" y="1567550"/>
            <a:ext cx="3806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React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{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'react'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'prop-types'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TouchableOpacity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'react-native'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'../../Components/login/CVCasos'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'../../Config/Constants'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'../../Config/Colors'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4"/>
          <p:cNvSpPr/>
          <p:nvPr/>
        </p:nvSpPr>
        <p:spPr>
          <a:xfrm rot="2037222">
            <a:off x="4572569" y="3809980"/>
            <a:ext cx="596753" cy="18413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4"/>
          <p:cNvSpPr txBox="1"/>
          <p:nvPr/>
        </p:nvSpPr>
        <p:spPr>
          <a:xfrm>
            <a:off x="6184250" y="2484850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importan los componentes necesarios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34"/>
          <p:cNvSpPr/>
          <p:nvPr/>
        </p:nvSpPr>
        <p:spPr>
          <a:xfrm>
            <a:off x="5308663" y="2688700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4"/>
          <p:cNvSpPr/>
          <p:nvPr/>
        </p:nvSpPr>
        <p:spPr>
          <a:xfrm>
            <a:off x="4867175" y="1567550"/>
            <a:ext cx="302400" cy="233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4"/>
          <p:cNvSpPr txBox="1"/>
          <p:nvPr/>
        </p:nvSpPr>
        <p:spPr>
          <a:xfrm>
            <a:off x="5308680" y="4057600"/>
            <a:ext cx="20214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 los colores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34"/>
          <p:cNvSpPr txBox="1"/>
          <p:nvPr/>
        </p:nvSpPr>
        <p:spPr>
          <a:xfrm>
            <a:off x="5522100" y="3055600"/>
            <a:ext cx="23679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 la clase que se va a utilizar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34"/>
          <p:cNvSpPr/>
          <p:nvPr/>
        </p:nvSpPr>
        <p:spPr>
          <a:xfrm rot="933526">
            <a:off x="4220567" y="3100296"/>
            <a:ext cx="1300765" cy="18428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4"/>
          <p:cNvSpPr txBox="1"/>
          <p:nvPr/>
        </p:nvSpPr>
        <p:spPr>
          <a:xfrm>
            <a:off x="5637525" y="3591250"/>
            <a:ext cx="23679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importan las constantes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34"/>
          <p:cNvSpPr/>
          <p:nvPr/>
        </p:nvSpPr>
        <p:spPr>
          <a:xfrm rot="1149857">
            <a:off x="4839609" y="3504019"/>
            <a:ext cx="670773" cy="18425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CVCiudad)</a:t>
            </a:r>
            <a:endParaRPr/>
          </a:p>
        </p:txBody>
      </p:sp>
      <p:sp>
        <p:nvSpPr>
          <p:cNvPr id="398" name="Google Shape;398;p35"/>
          <p:cNvSpPr txBox="1"/>
          <p:nvPr>
            <p:ph idx="1" type="body"/>
          </p:nvPr>
        </p:nvSpPr>
        <p:spPr>
          <a:xfrm>
            <a:off x="1297500" y="1072925"/>
            <a:ext cx="5266800" cy="3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extends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render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titleCiudad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titleConfirmados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onChangeTextConfirmados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placeholder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5"/>
          <p:cNvSpPr/>
          <p:nvPr/>
        </p:nvSpPr>
        <p:spPr>
          <a:xfrm>
            <a:off x="4210275" y="144592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5"/>
          <p:cNvSpPr txBox="1"/>
          <p:nvPr/>
        </p:nvSpPr>
        <p:spPr>
          <a:xfrm>
            <a:off x="5103975" y="1307850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declara el constructor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1" name="Google Shape;401;p35"/>
          <p:cNvSpPr/>
          <p:nvPr/>
        </p:nvSpPr>
        <p:spPr>
          <a:xfrm rot="-1239446">
            <a:off x="4760478" y="2231201"/>
            <a:ext cx="535745" cy="18409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5"/>
          <p:cNvSpPr txBox="1"/>
          <p:nvPr/>
        </p:nvSpPr>
        <p:spPr>
          <a:xfrm>
            <a:off x="5311575" y="2028075"/>
            <a:ext cx="2771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una vista y se le asigna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3" name="Google Shape;403;p35"/>
          <p:cNvSpPr/>
          <p:nvPr/>
        </p:nvSpPr>
        <p:spPr>
          <a:xfrm>
            <a:off x="4923063" y="2610188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5"/>
          <p:cNvSpPr txBox="1"/>
          <p:nvPr/>
        </p:nvSpPr>
        <p:spPr>
          <a:xfrm>
            <a:off x="5450938" y="2538263"/>
            <a:ext cx="27717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 texto y se le asignan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5" name="Google Shape;405;p35"/>
          <p:cNvSpPr/>
          <p:nvPr/>
        </p:nvSpPr>
        <p:spPr>
          <a:xfrm rot="896853">
            <a:off x="4806628" y="2994997"/>
            <a:ext cx="754842" cy="18410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5"/>
          <p:cNvSpPr txBox="1"/>
          <p:nvPr/>
        </p:nvSpPr>
        <p:spPr>
          <a:xfrm>
            <a:off x="5613988" y="2910075"/>
            <a:ext cx="27717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le asigna una propiedad variable al que se puede llamar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35"/>
          <p:cNvSpPr/>
          <p:nvPr/>
        </p:nvSpPr>
        <p:spPr>
          <a:xfrm rot="-10797803">
            <a:off x="1811526" y="3273507"/>
            <a:ext cx="4695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5"/>
          <p:cNvSpPr txBox="1"/>
          <p:nvPr/>
        </p:nvSpPr>
        <p:spPr>
          <a:xfrm>
            <a:off x="229525" y="2965400"/>
            <a:ext cx="1700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variable exportada anteriormente en la clase CVCasos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35"/>
          <p:cNvSpPr/>
          <p:nvPr/>
        </p:nvSpPr>
        <p:spPr>
          <a:xfrm>
            <a:off x="6564300" y="3963950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5"/>
          <p:cNvSpPr txBox="1"/>
          <p:nvPr/>
        </p:nvSpPr>
        <p:spPr>
          <a:xfrm>
            <a:off x="6996900" y="3697850"/>
            <a:ext cx="2100900" cy="7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variables  exportadas de CVCasos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1" name="Google Shape;411;p35"/>
          <p:cNvSpPr/>
          <p:nvPr/>
        </p:nvSpPr>
        <p:spPr>
          <a:xfrm>
            <a:off x="6274800" y="3457850"/>
            <a:ext cx="202800" cy="1185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5"/>
          <p:cNvSpPr/>
          <p:nvPr/>
        </p:nvSpPr>
        <p:spPr>
          <a:xfrm rot="-338705">
            <a:off x="2341491" y="919822"/>
            <a:ext cx="2192835" cy="184182"/>
          </a:xfrm>
          <a:prstGeom prst="rightArrow">
            <a:avLst>
              <a:gd fmla="val 47149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5"/>
          <p:cNvSpPr txBox="1"/>
          <p:nvPr/>
        </p:nvSpPr>
        <p:spPr>
          <a:xfrm>
            <a:off x="4572000" y="58762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especifica que se puede exportar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Contenidos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06460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Resumen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/>
              </a:rPr>
              <a:t>Análisis de los problemas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s-41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Desarrollo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CVCiudad)</a:t>
            </a:r>
            <a:endParaRPr/>
          </a:p>
        </p:txBody>
      </p:sp>
      <p:sp>
        <p:nvSpPr>
          <p:cNvPr id="419" name="Google Shape;419;p36"/>
          <p:cNvSpPr txBox="1"/>
          <p:nvPr>
            <p:ph idx="1" type="body"/>
          </p:nvPr>
        </p:nvSpPr>
        <p:spPr>
          <a:xfrm>
            <a:off x="1297500" y="1428100"/>
            <a:ext cx="5266800" cy="3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titleSospechosos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onChangeTextSospechosos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placeholder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6"/>
          <p:cNvSpPr/>
          <p:nvPr/>
        </p:nvSpPr>
        <p:spPr>
          <a:xfrm rot="2197">
            <a:off x="4246851" y="1851732"/>
            <a:ext cx="4695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6"/>
          <p:cNvSpPr/>
          <p:nvPr/>
        </p:nvSpPr>
        <p:spPr>
          <a:xfrm>
            <a:off x="6447425" y="2676775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6"/>
          <p:cNvSpPr txBox="1"/>
          <p:nvPr/>
        </p:nvSpPr>
        <p:spPr>
          <a:xfrm>
            <a:off x="6880025" y="2515075"/>
            <a:ext cx="21009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variables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36"/>
          <p:cNvSpPr/>
          <p:nvPr/>
        </p:nvSpPr>
        <p:spPr>
          <a:xfrm>
            <a:off x="5998575" y="2132225"/>
            <a:ext cx="315900" cy="1242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6"/>
          <p:cNvSpPr txBox="1"/>
          <p:nvPr/>
        </p:nvSpPr>
        <p:spPr>
          <a:xfrm>
            <a:off x="4863900" y="1635725"/>
            <a:ext cx="34725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otra variable exportada anteriormente en la clase CVCasos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CVCiudad)</a:t>
            </a:r>
            <a:endParaRPr/>
          </a:p>
        </p:txBody>
      </p:sp>
      <p:sp>
        <p:nvSpPr>
          <p:cNvPr id="430" name="Google Shape;430;p37"/>
          <p:cNvSpPr txBox="1"/>
          <p:nvPr>
            <p:ph idx="1" type="body"/>
          </p:nvPr>
        </p:nvSpPr>
        <p:spPr>
          <a:xfrm>
            <a:off x="1297500" y="1001900"/>
            <a:ext cx="3806400" cy="3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container: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flex: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backgroundColor: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blue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alignItems: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'baseline'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justifyContent: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'space-between'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alignItems: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'flex-start'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height: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form: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flex: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justifyContent: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'center'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width: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'100%'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7"/>
          <p:cNvSpPr/>
          <p:nvPr/>
        </p:nvSpPr>
        <p:spPr>
          <a:xfrm>
            <a:off x="5513343" y="2933421"/>
            <a:ext cx="6705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7"/>
          <p:cNvSpPr txBox="1"/>
          <p:nvPr/>
        </p:nvSpPr>
        <p:spPr>
          <a:xfrm>
            <a:off x="5513350" y="88372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constante style de la colección stylesheet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3" name="Google Shape;433;p37"/>
          <p:cNvSpPr/>
          <p:nvPr/>
        </p:nvSpPr>
        <p:spPr>
          <a:xfrm>
            <a:off x="4572000" y="108757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7"/>
          <p:cNvSpPr/>
          <p:nvPr/>
        </p:nvSpPr>
        <p:spPr>
          <a:xfrm>
            <a:off x="4993050" y="1176325"/>
            <a:ext cx="302400" cy="35667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7"/>
          <p:cNvSpPr txBox="1"/>
          <p:nvPr/>
        </p:nvSpPr>
        <p:spPr>
          <a:xfrm>
            <a:off x="6401738" y="272957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crean constantes para asignar estilos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CVCiudad)</a:t>
            </a:r>
            <a:endParaRPr/>
          </a:p>
        </p:txBody>
      </p:sp>
      <p:sp>
        <p:nvSpPr>
          <p:cNvPr id="441" name="Google Shape;441;p38"/>
          <p:cNvSpPr txBox="1"/>
          <p:nvPr>
            <p:ph idx="1" type="body"/>
          </p:nvPr>
        </p:nvSpPr>
        <p:spPr>
          <a:xfrm>
            <a:off x="1297500" y="1450375"/>
            <a:ext cx="3806400" cy="20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titleSospechosos: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isRequired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titleConfirmados: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isRequired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titleCiudad: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isRequired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isRequired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isRequired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endParaRPr sz="9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8"/>
          <p:cNvSpPr txBox="1"/>
          <p:nvPr/>
        </p:nvSpPr>
        <p:spPr>
          <a:xfrm>
            <a:off x="4808475" y="1374825"/>
            <a:ext cx="33081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exportables a la clase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3" name="Google Shape;443;p38"/>
          <p:cNvSpPr/>
          <p:nvPr/>
        </p:nvSpPr>
        <p:spPr>
          <a:xfrm>
            <a:off x="3427550" y="1475625"/>
            <a:ext cx="12819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38"/>
          <p:cNvSpPr/>
          <p:nvPr/>
        </p:nvSpPr>
        <p:spPr>
          <a:xfrm>
            <a:off x="5184425" y="1760475"/>
            <a:ext cx="184800" cy="15882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8"/>
          <p:cNvSpPr txBox="1"/>
          <p:nvPr/>
        </p:nvSpPr>
        <p:spPr>
          <a:xfrm>
            <a:off x="6020175" y="2254275"/>
            <a:ext cx="25374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a exportar de la clase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38"/>
          <p:cNvSpPr/>
          <p:nvPr/>
        </p:nvSpPr>
        <p:spPr>
          <a:xfrm>
            <a:off x="5631075" y="2462475"/>
            <a:ext cx="389100" cy="184200"/>
          </a:xfrm>
          <a:prstGeom prst="rightArrow">
            <a:avLst>
              <a:gd fmla="val 47149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FF00"/>
                </a:solidFill>
              </a:rPr>
              <a:t>Desarrollo (</a:t>
            </a:r>
            <a:r>
              <a:rPr b="1" lang="es-419" sz="1800">
                <a:solidFill>
                  <a:srgbClr val="00FF00"/>
                </a:solidFill>
                <a:latin typeface="Comfortaa"/>
                <a:ea typeface="Comfortaa"/>
                <a:cs typeface="Comfortaa"/>
                <a:sym typeface="Comfortaa"/>
              </a:rPr>
              <a:t>CVCiudad</a:t>
            </a:r>
            <a:r>
              <a:rPr b="1" lang="es-419" sz="1800">
                <a:solidFill>
                  <a:srgbClr val="00FF00"/>
                </a:solidFill>
                <a:latin typeface="Comfortaa"/>
                <a:ea typeface="Comfortaa"/>
                <a:cs typeface="Comfortaa"/>
                <a:sym typeface="Comfortaa"/>
              </a:rPr>
              <a:t>) LOGRADO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2" name="Google Shape;45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0025" y="997350"/>
            <a:ext cx="4057275" cy="385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CVScreen)</a:t>
            </a:r>
            <a:endParaRPr/>
          </a:p>
        </p:txBody>
      </p:sp>
      <p:sp>
        <p:nvSpPr>
          <p:cNvPr id="458" name="Google Shape;458;p40"/>
          <p:cNvSpPr txBox="1"/>
          <p:nvPr>
            <p:ph idx="1" type="body"/>
          </p:nvPr>
        </p:nvSpPr>
        <p:spPr>
          <a:xfrm>
            <a:off x="2597075" y="1567550"/>
            <a:ext cx="3806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React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{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'react'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'prop-types'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TouchableOpacity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TextInput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'react-native'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ButtonLogin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'../../Components/login/button'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'../../Components/login/CVCiudad'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CVLogo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'../../Components/login/CVLogo'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'../../Config/Constants'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'../../Config/Colors'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0"/>
          <p:cNvSpPr/>
          <p:nvPr/>
        </p:nvSpPr>
        <p:spPr>
          <a:xfrm rot="-1728">
            <a:off x="5740894" y="3939340"/>
            <a:ext cx="5967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0"/>
          <p:cNvSpPr txBox="1"/>
          <p:nvPr/>
        </p:nvSpPr>
        <p:spPr>
          <a:xfrm>
            <a:off x="7207575" y="2468000"/>
            <a:ext cx="16032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importan los componentes necesarios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1" name="Google Shape;461;p40"/>
          <p:cNvSpPr/>
          <p:nvPr/>
        </p:nvSpPr>
        <p:spPr>
          <a:xfrm>
            <a:off x="6634550" y="2793500"/>
            <a:ext cx="49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40"/>
          <p:cNvSpPr/>
          <p:nvPr/>
        </p:nvSpPr>
        <p:spPr>
          <a:xfrm>
            <a:off x="6166750" y="1567550"/>
            <a:ext cx="302400" cy="26361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0"/>
          <p:cNvSpPr txBox="1"/>
          <p:nvPr/>
        </p:nvSpPr>
        <p:spPr>
          <a:xfrm>
            <a:off x="6469155" y="3829250"/>
            <a:ext cx="20214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 los colores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4" name="Google Shape;464;p40"/>
          <p:cNvSpPr txBox="1"/>
          <p:nvPr/>
        </p:nvSpPr>
        <p:spPr>
          <a:xfrm>
            <a:off x="308175" y="2571750"/>
            <a:ext cx="1548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importan las clase que se van a utilizar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5" name="Google Shape;465;p40"/>
          <p:cNvSpPr/>
          <p:nvPr/>
        </p:nvSpPr>
        <p:spPr>
          <a:xfrm rot="-10795483">
            <a:off x="1856779" y="2832200"/>
            <a:ext cx="456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40"/>
          <p:cNvSpPr txBox="1"/>
          <p:nvPr/>
        </p:nvSpPr>
        <p:spPr>
          <a:xfrm>
            <a:off x="6521800" y="3424850"/>
            <a:ext cx="23679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importan las constantes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7" name="Google Shape;467;p40"/>
          <p:cNvSpPr/>
          <p:nvPr/>
        </p:nvSpPr>
        <p:spPr>
          <a:xfrm rot="-805711">
            <a:off x="5911852" y="3644948"/>
            <a:ext cx="596817" cy="18409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0"/>
          <p:cNvSpPr/>
          <p:nvPr/>
        </p:nvSpPr>
        <p:spPr>
          <a:xfrm>
            <a:off x="2399675" y="2468000"/>
            <a:ext cx="197400" cy="9567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CVScreen)</a:t>
            </a:r>
            <a:endParaRPr/>
          </a:p>
        </p:txBody>
      </p:sp>
      <p:sp>
        <p:nvSpPr>
          <p:cNvPr id="474" name="Google Shape;474;p41"/>
          <p:cNvSpPr txBox="1"/>
          <p:nvPr>
            <p:ph idx="1" type="body"/>
          </p:nvPr>
        </p:nvSpPr>
        <p:spPr>
          <a:xfrm>
            <a:off x="1297500" y="1072925"/>
            <a:ext cx="3583500" cy="3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CVScreen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extends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busqueda: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sospechososCocha: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confirmadosCocha: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sospechososSanta: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confirmadosSanta: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sospechososOruro: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confirmadosOruro: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};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1"/>
          <p:cNvSpPr/>
          <p:nvPr/>
        </p:nvSpPr>
        <p:spPr>
          <a:xfrm>
            <a:off x="4210275" y="144592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1"/>
          <p:cNvSpPr txBox="1"/>
          <p:nvPr/>
        </p:nvSpPr>
        <p:spPr>
          <a:xfrm>
            <a:off x="5103975" y="1307850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declara el constructor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7" name="Google Shape;477;p41"/>
          <p:cNvSpPr/>
          <p:nvPr/>
        </p:nvSpPr>
        <p:spPr>
          <a:xfrm>
            <a:off x="4564775" y="2648475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1"/>
          <p:cNvSpPr txBox="1"/>
          <p:nvPr/>
        </p:nvSpPr>
        <p:spPr>
          <a:xfrm>
            <a:off x="4997375" y="2382375"/>
            <a:ext cx="2100900" cy="7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propiedades variables  propias de clase con un valor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9" name="Google Shape;479;p41"/>
          <p:cNvSpPr/>
          <p:nvPr/>
        </p:nvSpPr>
        <p:spPr>
          <a:xfrm>
            <a:off x="4275275" y="2142375"/>
            <a:ext cx="202800" cy="1185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1"/>
          <p:cNvSpPr/>
          <p:nvPr/>
        </p:nvSpPr>
        <p:spPr>
          <a:xfrm rot="-338705">
            <a:off x="2341491" y="919822"/>
            <a:ext cx="2192835" cy="184182"/>
          </a:xfrm>
          <a:prstGeom prst="rightArrow">
            <a:avLst>
              <a:gd fmla="val 47149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1"/>
          <p:cNvSpPr txBox="1"/>
          <p:nvPr/>
        </p:nvSpPr>
        <p:spPr>
          <a:xfrm>
            <a:off x="4572000" y="58762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especifica que se puede exportar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CVScreen)</a:t>
            </a:r>
            <a:endParaRPr/>
          </a:p>
        </p:txBody>
      </p:sp>
      <p:sp>
        <p:nvSpPr>
          <p:cNvPr id="487" name="Google Shape;487;p42"/>
          <p:cNvSpPr txBox="1"/>
          <p:nvPr>
            <p:ph idx="1" type="body"/>
          </p:nvPr>
        </p:nvSpPr>
        <p:spPr>
          <a:xfrm>
            <a:off x="1297500" y="1072925"/>
            <a:ext cx="3583500" cy="3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endParaRPr sz="9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_onPress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_onPress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bind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bind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bind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bind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bind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bind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bind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bind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2"/>
          <p:cNvSpPr/>
          <p:nvPr/>
        </p:nvSpPr>
        <p:spPr>
          <a:xfrm>
            <a:off x="5735550" y="2847900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2"/>
          <p:cNvSpPr txBox="1"/>
          <p:nvPr/>
        </p:nvSpPr>
        <p:spPr>
          <a:xfrm>
            <a:off x="6281150" y="2750100"/>
            <a:ext cx="21009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acciones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0" name="Google Shape;490;p42"/>
          <p:cNvSpPr/>
          <p:nvPr/>
        </p:nvSpPr>
        <p:spPr>
          <a:xfrm>
            <a:off x="5419750" y="1307850"/>
            <a:ext cx="202800" cy="3264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/>
          </a:p>
        </p:txBody>
      </p:sp>
      <p:sp>
        <p:nvSpPr>
          <p:cNvPr id="496" name="Google Shape;496;p43"/>
          <p:cNvSpPr txBox="1"/>
          <p:nvPr>
            <p:ph idx="1" type="body"/>
          </p:nvPr>
        </p:nvSpPr>
        <p:spPr>
          <a:xfrm>
            <a:off x="1297500" y="1428100"/>
            <a:ext cx="4123800" cy="33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_onPress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'BUTTON PRESSED!!'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busqueda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'sospechosos'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busqueda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}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busqueda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'confirmados'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busqueda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3"/>
          <p:cNvSpPr/>
          <p:nvPr/>
        </p:nvSpPr>
        <p:spPr>
          <a:xfrm rot="2197">
            <a:off x="2931376" y="1451382"/>
            <a:ext cx="4695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3"/>
          <p:cNvSpPr/>
          <p:nvPr/>
        </p:nvSpPr>
        <p:spPr>
          <a:xfrm>
            <a:off x="5421300" y="1869875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3"/>
          <p:cNvSpPr txBox="1"/>
          <p:nvPr/>
        </p:nvSpPr>
        <p:spPr>
          <a:xfrm>
            <a:off x="5997100" y="1713725"/>
            <a:ext cx="21009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condiciona para comparar el texto de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búsqueda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0" name="Google Shape;500;p43"/>
          <p:cNvSpPr/>
          <p:nvPr/>
        </p:nvSpPr>
        <p:spPr>
          <a:xfrm>
            <a:off x="5422700" y="2205400"/>
            <a:ext cx="223800" cy="74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3"/>
          <p:cNvSpPr txBox="1"/>
          <p:nvPr/>
        </p:nvSpPr>
        <p:spPr>
          <a:xfrm>
            <a:off x="3798350" y="1373225"/>
            <a:ext cx="34725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función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_OnPress()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2" name="Google Shape;502;p43"/>
          <p:cNvSpPr txBox="1"/>
          <p:nvPr/>
        </p:nvSpPr>
        <p:spPr>
          <a:xfrm>
            <a:off x="5749500" y="2270588"/>
            <a:ext cx="21009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 la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función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Math.Max se obtiene el mayor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número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3" name="Google Shape;503;p43"/>
          <p:cNvSpPr/>
          <p:nvPr/>
        </p:nvSpPr>
        <p:spPr>
          <a:xfrm rot="832952">
            <a:off x="5544621" y="2909378"/>
            <a:ext cx="705199" cy="18415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3"/>
          <p:cNvSpPr txBox="1"/>
          <p:nvPr/>
        </p:nvSpPr>
        <p:spPr>
          <a:xfrm>
            <a:off x="6373125" y="2948175"/>
            <a:ext cx="2100900" cy="6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convierte la variable obtenida en un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número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de base 10, decimal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5" name="Google Shape;505;p43"/>
          <p:cNvSpPr/>
          <p:nvPr/>
        </p:nvSpPr>
        <p:spPr>
          <a:xfrm>
            <a:off x="5525700" y="3331250"/>
            <a:ext cx="223800" cy="74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3"/>
          <p:cNvSpPr/>
          <p:nvPr/>
        </p:nvSpPr>
        <p:spPr>
          <a:xfrm rot="1171692">
            <a:off x="5944913" y="3796863"/>
            <a:ext cx="432583" cy="1842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43"/>
          <p:cNvSpPr txBox="1"/>
          <p:nvPr/>
        </p:nvSpPr>
        <p:spPr>
          <a:xfrm>
            <a:off x="6572900" y="3779650"/>
            <a:ext cx="2100900" cy="6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 mismo pero con variables diferentes y con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condición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diferente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CVScreen)</a:t>
            </a:r>
            <a:endParaRPr/>
          </a:p>
        </p:txBody>
      </p:sp>
      <p:sp>
        <p:nvSpPr>
          <p:cNvPr id="513" name="Google Shape;513;p44"/>
          <p:cNvSpPr txBox="1"/>
          <p:nvPr>
            <p:ph idx="1" type="body"/>
          </p:nvPr>
        </p:nvSpPr>
        <p:spPr>
          <a:xfrm>
            <a:off x="1297500" y="1151850"/>
            <a:ext cx="4123800" cy="3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setState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confirmadosCocha: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confirmadosCocha</a:t>
            </a:r>
            <a:endParaRPr sz="9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});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sospechososCocha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sospechososSanta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sospechososOruro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busqueda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CDCAA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4"/>
          <p:cNvSpPr/>
          <p:nvPr/>
        </p:nvSpPr>
        <p:spPr>
          <a:xfrm rot="4608">
            <a:off x="4877819" y="1220525"/>
            <a:ext cx="223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44"/>
          <p:cNvSpPr/>
          <p:nvPr/>
        </p:nvSpPr>
        <p:spPr>
          <a:xfrm>
            <a:off x="4988700" y="1715975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4"/>
          <p:cNvSpPr txBox="1"/>
          <p:nvPr/>
        </p:nvSpPr>
        <p:spPr>
          <a:xfrm>
            <a:off x="5525700" y="1559825"/>
            <a:ext cx="2100900" cy="6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cambia el valor de la variable por el valor obtenido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7" name="Google Shape;517;p44"/>
          <p:cNvSpPr/>
          <p:nvPr/>
        </p:nvSpPr>
        <p:spPr>
          <a:xfrm>
            <a:off x="4705050" y="1482875"/>
            <a:ext cx="223800" cy="6504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4"/>
          <p:cNvSpPr txBox="1"/>
          <p:nvPr/>
        </p:nvSpPr>
        <p:spPr>
          <a:xfrm>
            <a:off x="5186200" y="1142363"/>
            <a:ext cx="37227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función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onChangeTextConfirmadosCocha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()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9" name="Google Shape;519;p44"/>
          <p:cNvSpPr/>
          <p:nvPr/>
        </p:nvSpPr>
        <p:spPr>
          <a:xfrm>
            <a:off x="5186200" y="2308300"/>
            <a:ext cx="223800" cy="25401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4"/>
          <p:cNvSpPr/>
          <p:nvPr/>
        </p:nvSpPr>
        <p:spPr>
          <a:xfrm rot="2384">
            <a:off x="5589738" y="3486245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44"/>
          <p:cNvSpPr txBox="1"/>
          <p:nvPr/>
        </p:nvSpPr>
        <p:spPr>
          <a:xfrm>
            <a:off x="6138175" y="3308500"/>
            <a:ext cx="21009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 mismo pero con variables diferentes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2" name="Google Shape;522;p44"/>
          <p:cNvSpPr/>
          <p:nvPr/>
        </p:nvSpPr>
        <p:spPr>
          <a:xfrm rot="-1811610">
            <a:off x="4122518" y="939811"/>
            <a:ext cx="432473" cy="18430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4"/>
          <p:cNvSpPr txBox="1"/>
          <p:nvPr/>
        </p:nvSpPr>
        <p:spPr>
          <a:xfrm>
            <a:off x="4705050" y="491975"/>
            <a:ext cx="24774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El valor obtenido con variable asignada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/>
          </a:p>
        </p:txBody>
      </p:sp>
      <p:sp>
        <p:nvSpPr>
          <p:cNvPr id="529" name="Google Shape;529;p45"/>
          <p:cNvSpPr txBox="1"/>
          <p:nvPr>
            <p:ph idx="1" type="body"/>
          </p:nvPr>
        </p:nvSpPr>
        <p:spPr>
          <a:xfrm>
            <a:off x="1297500" y="1072925"/>
            <a:ext cx="5266800" cy="3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extends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render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titleCiudad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titleCasos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titleConfirmados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onChangeTextConfirmados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placeholder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CVCasos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5"/>
          <p:cNvSpPr/>
          <p:nvPr/>
        </p:nvSpPr>
        <p:spPr>
          <a:xfrm>
            <a:off x="4210275" y="144592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5"/>
          <p:cNvSpPr txBox="1"/>
          <p:nvPr/>
        </p:nvSpPr>
        <p:spPr>
          <a:xfrm>
            <a:off x="5103975" y="1307850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declara el constructor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2" name="Google Shape;532;p45"/>
          <p:cNvSpPr/>
          <p:nvPr/>
        </p:nvSpPr>
        <p:spPr>
          <a:xfrm rot="-1239446">
            <a:off x="4760478" y="2231201"/>
            <a:ext cx="535745" cy="18409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5"/>
          <p:cNvSpPr txBox="1"/>
          <p:nvPr/>
        </p:nvSpPr>
        <p:spPr>
          <a:xfrm>
            <a:off x="5311575" y="2028075"/>
            <a:ext cx="2771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una vista y se le asigna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4" name="Google Shape;534;p45"/>
          <p:cNvSpPr/>
          <p:nvPr/>
        </p:nvSpPr>
        <p:spPr>
          <a:xfrm>
            <a:off x="4923063" y="2610188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5"/>
          <p:cNvSpPr txBox="1"/>
          <p:nvPr/>
        </p:nvSpPr>
        <p:spPr>
          <a:xfrm>
            <a:off x="5450938" y="2538263"/>
            <a:ext cx="27717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 texto y se le asignan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6" name="Google Shape;536;p45"/>
          <p:cNvSpPr/>
          <p:nvPr/>
        </p:nvSpPr>
        <p:spPr>
          <a:xfrm rot="896853">
            <a:off x="4806628" y="2994997"/>
            <a:ext cx="754842" cy="18410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5"/>
          <p:cNvSpPr txBox="1"/>
          <p:nvPr/>
        </p:nvSpPr>
        <p:spPr>
          <a:xfrm>
            <a:off x="5613988" y="2910075"/>
            <a:ext cx="27717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le asigna una propiedad variable al que se puede llamar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8" name="Google Shape;538;p45"/>
          <p:cNvSpPr/>
          <p:nvPr/>
        </p:nvSpPr>
        <p:spPr>
          <a:xfrm rot="-10797803">
            <a:off x="1811526" y="3273507"/>
            <a:ext cx="4695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5"/>
          <p:cNvSpPr txBox="1"/>
          <p:nvPr/>
        </p:nvSpPr>
        <p:spPr>
          <a:xfrm>
            <a:off x="229525" y="2965400"/>
            <a:ext cx="1700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variable exportada anteriormente en la clase CVCasos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0" name="Google Shape;540;p45"/>
          <p:cNvSpPr/>
          <p:nvPr/>
        </p:nvSpPr>
        <p:spPr>
          <a:xfrm>
            <a:off x="6564300" y="3963950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45"/>
          <p:cNvSpPr txBox="1"/>
          <p:nvPr/>
        </p:nvSpPr>
        <p:spPr>
          <a:xfrm>
            <a:off x="6996900" y="3697850"/>
            <a:ext cx="2100900" cy="7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variables  exportadas de CVCasos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2" name="Google Shape;542;p45"/>
          <p:cNvSpPr/>
          <p:nvPr/>
        </p:nvSpPr>
        <p:spPr>
          <a:xfrm>
            <a:off x="6274800" y="3457850"/>
            <a:ext cx="202800" cy="1185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45"/>
          <p:cNvSpPr/>
          <p:nvPr/>
        </p:nvSpPr>
        <p:spPr>
          <a:xfrm rot="-338705">
            <a:off x="2341491" y="919822"/>
            <a:ext cx="2192835" cy="184182"/>
          </a:xfrm>
          <a:prstGeom prst="rightArrow">
            <a:avLst>
              <a:gd fmla="val 47149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45"/>
          <p:cNvSpPr txBox="1"/>
          <p:nvPr/>
        </p:nvSpPr>
        <p:spPr>
          <a:xfrm>
            <a:off x="4572000" y="58762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especifica que se puede exportar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Resumen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743675"/>
            <a:ext cx="6610200" cy="24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-419">
                <a:solidFill>
                  <a:srgbClr val="FFFFFF"/>
                </a:solidFill>
              </a:rPr>
              <a:t>La </a:t>
            </a:r>
            <a:r>
              <a:rPr lang="es-419">
                <a:solidFill>
                  <a:srgbClr val="FFFFFF"/>
                </a:solidFill>
              </a:rPr>
              <a:t>presentación actual, mostrará el proyecto propuesto para el hito 2 de la materia de programación de dispositivos móviles, con parte de la explicación para comprender el funcionamiento del mismo.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6"/>
          <p:cNvSpPr txBox="1"/>
          <p:nvPr>
            <p:ph type="title"/>
          </p:nvPr>
        </p:nvSpPr>
        <p:spPr>
          <a:xfrm>
            <a:off x="1297500" y="393750"/>
            <a:ext cx="7038900" cy="5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CVScreen)</a:t>
            </a:r>
            <a:endParaRPr/>
          </a:p>
        </p:txBody>
      </p:sp>
      <p:sp>
        <p:nvSpPr>
          <p:cNvPr id="550" name="Google Shape;550;p46"/>
          <p:cNvSpPr txBox="1"/>
          <p:nvPr>
            <p:ph idx="1" type="body"/>
          </p:nvPr>
        </p:nvSpPr>
        <p:spPr>
          <a:xfrm>
            <a:off x="1297500" y="1033450"/>
            <a:ext cx="5924400" cy="3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render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stylesCVScreen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CVLogo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stylesCVScreen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logo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stylesCVScreen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titleConfirmados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titleSospechosos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COCHABAMBA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onChangeTextConfirmados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_onChangeTextConfirmadosCocha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onChangeTextSospechosos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_onChangeTextSopechososCocha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confirmados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TEXTO_CASOS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sospechosos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TEXTO_CASOS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securetextEntry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{false}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{false}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CDCAA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46"/>
          <p:cNvSpPr/>
          <p:nvPr/>
        </p:nvSpPr>
        <p:spPr>
          <a:xfrm rot="-1239446">
            <a:off x="5076203" y="1300976"/>
            <a:ext cx="535745" cy="18409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46"/>
          <p:cNvSpPr txBox="1"/>
          <p:nvPr/>
        </p:nvSpPr>
        <p:spPr>
          <a:xfrm>
            <a:off x="5627300" y="1097850"/>
            <a:ext cx="2771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una vista y se le asigna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3" name="Google Shape;553;p46"/>
          <p:cNvSpPr/>
          <p:nvPr/>
        </p:nvSpPr>
        <p:spPr>
          <a:xfrm>
            <a:off x="5238788" y="1679963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46"/>
          <p:cNvSpPr txBox="1"/>
          <p:nvPr/>
        </p:nvSpPr>
        <p:spPr>
          <a:xfrm>
            <a:off x="5766675" y="1369350"/>
            <a:ext cx="2771700" cy="7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variable exportada anteriormente en la clase CVLogo y se le asigna un estilo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5" name="Google Shape;555;p46"/>
          <p:cNvSpPr/>
          <p:nvPr/>
        </p:nvSpPr>
        <p:spPr>
          <a:xfrm rot="896853">
            <a:off x="5122353" y="2064772"/>
            <a:ext cx="754842" cy="18410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46"/>
          <p:cNvSpPr/>
          <p:nvPr/>
        </p:nvSpPr>
        <p:spPr>
          <a:xfrm rot="-10797803">
            <a:off x="2035176" y="2188782"/>
            <a:ext cx="4695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6"/>
          <p:cNvSpPr txBox="1"/>
          <p:nvPr/>
        </p:nvSpPr>
        <p:spPr>
          <a:xfrm>
            <a:off x="453175" y="1880675"/>
            <a:ext cx="1700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variable exportada anteriormente en la clase CVCiudad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8" name="Google Shape;558;p46"/>
          <p:cNvSpPr txBox="1"/>
          <p:nvPr/>
        </p:nvSpPr>
        <p:spPr>
          <a:xfrm>
            <a:off x="7221900" y="3024450"/>
            <a:ext cx="1789200" cy="7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variables  exportadas de CVCasos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9" name="Google Shape;559;p46"/>
          <p:cNvSpPr/>
          <p:nvPr/>
        </p:nvSpPr>
        <p:spPr>
          <a:xfrm>
            <a:off x="7019100" y="2458350"/>
            <a:ext cx="202800" cy="1837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46"/>
          <p:cNvSpPr txBox="1"/>
          <p:nvPr/>
        </p:nvSpPr>
        <p:spPr>
          <a:xfrm>
            <a:off x="5937500" y="2036600"/>
            <a:ext cx="2771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otra vista y se le asigna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1" name="Google Shape;561;p46"/>
          <p:cNvSpPr txBox="1"/>
          <p:nvPr/>
        </p:nvSpPr>
        <p:spPr>
          <a:xfrm>
            <a:off x="983175" y="2921850"/>
            <a:ext cx="17004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las variables del textInput se le asigna una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función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2" name="Google Shape;562;p46"/>
          <p:cNvSpPr/>
          <p:nvPr/>
        </p:nvSpPr>
        <p:spPr>
          <a:xfrm>
            <a:off x="2683575" y="3066600"/>
            <a:ext cx="92100" cy="3024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46"/>
          <p:cNvSpPr txBox="1"/>
          <p:nvPr/>
        </p:nvSpPr>
        <p:spPr>
          <a:xfrm>
            <a:off x="5627300" y="393750"/>
            <a:ext cx="27717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A cada variable se le agrega un valor, ya sea una constante o una función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CVScreen)</a:t>
            </a:r>
            <a:endParaRPr/>
          </a:p>
        </p:txBody>
      </p:sp>
      <p:sp>
        <p:nvSpPr>
          <p:cNvPr id="569" name="Google Shape;569;p47"/>
          <p:cNvSpPr txBox="1"/>
          <p:nvPr>
            <p:ph idx="1" type="body"/>
          </p:nvPr>
        </p:nvSpPr>
        <p:spPr>
          <a:xfrm>
            <a:off x="1297500" y="1428100"/>
            <a:ext cx="4123800" cy="33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titleCiudad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SANTA_CRUZ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{false}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titleCiudad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ORURO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autoCorrect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{false}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CVCiudad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47"/>
          <p:cNvSpPr/>
          <p:nvPr/>
        </p:nvSpPr>
        <p:spPr>
          <a:xfrm>
            <a:off x="4572000" y="1520200"/>
            <a:ext cx="223800" cy="17757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47"/>
          <p:cNvSpPr txBox="1"/>
          <p:nvPr/>
        </p:nvSpPr>
        <p:spPr>
          <a:xfrm>
            <a:off x="5060100" y="2082850"/>
            <a:ext cx="21009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Para cada ciudad se replican las mismas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características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con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excepción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del </a:t>
            </a: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título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8"/>
          <p:cNvSpPr txBox="1"/>
          <p:nvPr>
            <p:ph type="title"/>
          </p:nvPr>
        </p:nvSpPr>
        <p:spPr>
          <a:xfrm>
            <a:off x="1297500" y="393750"/>
            <a:ext cx="7038900" cy="5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CVScreen)</a:t>
            </a:r>
            <a:endParaRPr/>
          </a:p>
        </p:txBody>
      </p:sp>
      <p:sp>
        <p:nvSpPr>
          <p:cNvPr id="577" name="Google Shape;577;p48"/>
          <p:cNvSpPr txBox="1"/>
          <p:nvPr>
            <p:ph idx="1" type="body"/>
          </p:nvPr>
        </p:nvSpPr>
        <p:spPr>
          <a:xfrm>
            <a:off x="1297500" y="1033450"/>
            <a:ext cx="4950900" cy="3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TextInput</a:t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onChangeText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_onChangeText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stylesCVScreen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textInput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placeholder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INGRESE_BUSQUEDA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placeholderTextColor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white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underlineColorAndroid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"transparent"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ButtonLogin</a:t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onPress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{this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_onPress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titleButton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Constants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TITLE_BUTTON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ButtonLogin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CDCAA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CDCAA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48"/>
          <p:cNvSpPr/>
          <p:nvPr/>
        </p:nvSpPr>
        <p:spPr>
          <a:xfrm rot="-522302">
            <a:off x="3452457" y="988600"/>
            <a:ext cx="1112010" cy="18422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48"/>
          <p:cNvSpPr txBox="1"/>
          <p:nvPr/>
        </p:nvSpPr>
        <p:spPr>
          <a:xfrm>
            <a:off x="4667000" y="755825"/>
            <a:ext cx="2771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una vista y se le asigna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0" name="Google Shape;580;p48"/>
          <p:cNvSpPr/>
          <p:nvPr/>
        </p:nvSpPr>
        <p:spPr>
          <a:xfrm>
            <a:off x="5593963" y="1526163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8"/>
          <p:cNvSpPr txBox="1"/>
          <p:nvPr/>
        </p:nvSpPr>
        <p:spPr>
          <a:xfrm>
            <a:off x="6135000" y="1424913"/>
            <a:ext cx="2771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una función a la variable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2" name="Google Shape;582;p48"/>
          <p:cNvSpPr/>
          <p:nvPr/>
        </p:nvSpPr>
        <p:spPr>
          <a:xfrm rot="-10795808">
            <a:off x="2907076" y="2993650"/>
            <a:ext cx="2460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48"/>
          <p:cNvSpPr txBox="1"/>
          <p:nvPr/>
        </p:nvSpPr>
        <p:spPr>
          <a:xfrm>
            <a:off x="4819425" y="3807450"/>
            <a:ext cx="21921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cierran todos los componentes anteriores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4" name="Google Shape;584;p48"/>
          <p:cNvSpPr/>
          <p:nvPr/>
        </p:nvSpPr>
        <p:spPr>
          <a:xfrm>
            <a:off x="4378050" y="3608550"/>
            <a:ext cx="202800" cy="9897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48"/>
          <p:cNvSpPr txBox="1"/>
          <p:nvPr/>
        </p:nvSpPr>
        <p:spPr>
          <a:xfrm>
            <a:off x="5227150" y="2646850"/>
            <a:ext cx="27717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 botón con la clase button que se importó inicialmente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6" name="Google Shape;586;p48"/>
          <p:cNvSpPr txBox="1"/>
          <p:nvPr/>
        </p:nvSpPr>
        <p:spPr>
          <a:xfrm>
            <a:off x="453175" y="2789800"/>
            <a:ext cx="23022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la acción de presionar botón se le asigna una función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7" name="Google Shape;587;p48"/>
          <p:cNvSpPr/>
          <p:nvPr/>
        </p:nvSpPr>
        <p:spPr>
          <a:xfrm>
            <a:off x="4139408" y="1255900"/>
            <a:ext cx="6801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48"/>
          <p:cNvSpPr txBox="1"/>
          <p:nvPr/>
        </p:nvSpPr>
        <p:spPr>
          <a:xfrm>
            <a:off x="4819425" y="1139475"/>
            <a:ext cx="3375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 textInput y se le asigna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9" name="Google Shape;589;p48"/>
          <p:cNvSpPr txBox="1"/>
          <p:nvPr/>
        </p:nvSpPr>
        <p:spPr>
          <a:xfrm>
            <a:off x="5653600" y="249050"/>
            <a:ext cx="27717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A cada variable se le agrega un valor, ya sea una constante o una función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0" name="Google Shape;590;p48"/>
          <p:cNvSpPr/>
          <p:nvPr/>
        </p:nvSpPr>
        <p:spPr>
          <a:xfrm>
            <a:off x="4355710" y="2809300"/>
            <a:ext cx="787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/>
          </a:p>
        </p:txBody>
      </p:sp>
      <p:sp>
        <p:nvSpPr>
          <p:cNvPr id="596" name="Google Shape;596;p49"/>
          <p:cNvSpPr txBox="1"/>
          <p:nvPr>
            <p:ph idx="1" type="body"/>
          </p:nvPr>
        </p:nvSpPr>
        <p:spPr>
          <a:xfrm>
            <a:off x="1297500" y="1001900"/>
            <a:ext cx="3806400" cy="3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stylesCVScreen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container: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flex: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backgroundColor: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blue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alignItems: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'center'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justifyContent: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'space-between'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textInput: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backgroundColor: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'rgba(255, 255, 255, 0.4)'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alignItems: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'flex-end'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height: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borderColor: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silver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paddingLeft: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40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borderRadius: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borderBottomWidth: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hairlineWidth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marginBottom: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49"/>
          <p:cNvSpPr/>
          <p:nvPr/>
        </p:nvSpPr>
        <p:spPr>
          <a:xfrm rot="-2703270">
            <a:off x="5262220" y="2412100"/>
            <a:ext cx="1115179" cy="18455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49"/>
          <p:cNvSpPr txBox="1"/>
          <p:nvPr/>
        </p:nvSpPr>
        <p:spPr>
          <a:xfrm>
            <a:off x="5513350" y="88372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la constante style de la colección stylesheet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9" name="Google Shape;599;p49"/>
          <p:cNvSpPr/>
          <p:nvPr/>
        </p:nvSpPr>
        <p:spPr>
          <a:xfrm>
            <a:off x="4572000" y="108757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49"/>
          <p:cNvSpPr/>
          <p:nvPr/>
        </p:nvSpPr>
        <p:spPr>
          <a:xfrm>
            <a:off x="4993050" y="1176325"/>
            <a:ext cx="302400" cy="36984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49"/>
          <p:cNvSpPr txBox="1"/>
          <p:nvPr/>
        </p:nvSpPr>
        <p:spPr>
          <a:xfrm>
            <a:off x="6344163" y="160392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crean constantes para asignar estilos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2" name="Google Shape;602;p49"/>
          <p:cNvSpPr txBox="1"/>
          <p:nvPr>
            <p:ph idx="1" type="body"/>
          </p:nvPr>
        </p:nvSpPr>
        <p:spPr>
          <a:xfrm>
            <a:off x="6041475" y="2373625"/>
            <a:ext cx="2670600" cy="26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logo: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flex: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width: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'100%'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resizeMode: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'stretch'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alignSelf: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'center'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form: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flex: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justifyContent: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'center'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width: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'80%'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49"/>
          <p:cNvSpPr/>
          <p:nvPr/>
        </p:nvSpPr>
        <p:spPr>
          <a:xfrm rot="-5400000">
            <a:off x="7016645" y="2163248"/>
            <a:ext cx="186900" cy="184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CVScreen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/>
          </a:p>
        </p:txBody>
      </p:sp>
      <p:sp>
        <p:nvSpPr>
          <p:cNvPr id="609" name="Google Shape;609;p50"/>
          <p:cNvSpPr txBox="1"/>
          <p:nvPr>
            <p:ph idx="1" type="body"/>
          </p:nvPr>
        </p:nvSpPr>
        <p:spPr>
          <a:xfrm>
            <a:off x="1297500" y="1450375"/>
            <a:ext cx="3806400" cy="20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CVScreen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propTypes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EC9B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50"/>
          <p:cNvSpPr txBox="1"/>
          <p:nvPr/>
        </p:nvSpPr>
        <p:spPr>
          <a:xfrm>
            <a:off x="4808475" y="1374825"/>
            <a:ext cx="33081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asigna las propiedades exportables a la clase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1" name="Google Shape;611;p50"/>
          <p:cNvSpPr/>
          <p:nvPr/>
        </p:nvSpPr>
        <p:spPr>
          <a:xfrm>
            <a:off x="3427550" y="1475625"/>
            <a:ext cx="12819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5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FF00"/>
                </a:solidFill>
              </a:rPr>
              <a:t>Desarrollo (</a:t>
            </a:r>
            <a:r>
              <a:rPr b="1" lang="es-419" sz="1800">
                <a:solidFill>
                  <a:srgbClr val="00FF00"/>
                </a:solidFill>
                <a:latin typeface="Comfortaa"/>
                <a:ea typeface="Comfortaa"/>
                <a:cs typeface="Comfortaa"/>
                <a:sym typeface="Comfortaa"/>
              </a:rPr>
              <a:t>CVScreen</a:t>
            </a:r>
            <a:r>
              <a:rPr b="1" lang="es-419" sz="1800">
                <a:solidFill>
                  <a:srgbClr val="00FF00"/>
                </a:solidFill>
                <a:latin typeface="Comfortaa"/>
                <a:ea typeface="Comfortaa"/>
                <a:cs typeface="Comfortaa"/>
                <a:sym typeface="Comfortaa"/>
              </a:rPr>
              <a:t>) LOGRADO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7" name="Google Shape;61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900" y="179775"/>
            <a:ext cx="2371350" cy="478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App.js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/>
          </a:p>
        </p:txBody>
      </p:sp>
      <p:sp>
        <p:nvSpPr>
          <p:cNvPr id="623" name="Google Shape;623;p52"/>
          <p:cNvSpPr txBox="1"/>
          <p:nvPr>
            <p:ph idx="1" type="body"/>
          </p:nvPr>
        </p:nvSpPr>
        <p:spPr>
          <a:xfrm>
            <a:off x="2597075" y="1567550"/>
            <a:ext cx="3806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React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'react'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CVScreen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'./src/View/login/CVScreen'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()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React$Node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()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CVScreen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52"/>
          <p:cNvSpPr txBox="1"/>
          <p:nvPr/>
        </p:nvSpPr>
        <p:spPr>
          <a:xfrm>
            <a:off x="6403475" y="1640750"/>
            <a:ext cx="23679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importan los componentes necesarios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5" name="Google Shape;625;p52"/>
          <p:cNvSpPr/>
          <p:nvPr/>
        </p:nvSpPr>
        <p:spPr>
          <a:xfrm>
            <a:off x="4118875" y="2931050"/>
            <a:ext cx="49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52"/>
          <p:cNvSpPr/>
          <p:nvPr/>
        </p:nvSpPr>
        <p:spPr>
          <a:xfrm>
            <a:off x="6177250" y="1640750"/>
            <a:ext cx="66000" cy="5760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52"/>
          <p:cNvSpPr txBox="1"/>
          <p:nvPr/>
        </p:nvSpPr>
        <p:spPr>
          <a:xfrm>
            <a:off x="255550" y="1752650"/>
            <a:ext cx="15486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importan la clase que se va a utilizar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8" name="Google Shape;628;p52"/>
          <p:cNvSpPr/>
          <p:nvPr/>
        </p:nvSpPr>
        <p:spPr>
          <a:xfrm rot="-10795483">
            <a:off x="1856779" y="2032250"/>
            <a:ext cx="456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52"/>
          <p:cNvSpPr txBox="1"/>
          <p:nvPr/>
        </p:nvSpPr>
        <p:spPr>
          <a:xfrm>
            <a:off x="4748875" y="2820950"/>
            <a:ext cx="38676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 componente con la clase importada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0" name="Google Shape;630;p52"/>
          <p:cNvSpPr/>
          <p:nvPr/>
        </p:nvSpPr>
        <p:spPr>
          <a:xfrm>
            <a:off x="4205500" y="3728025"/>
            <a:ext cx="49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52"/>
          <p:cNvSpPr txBox="1"/>
          <p:nvPr/>
        </p:nvSpPr>
        <p:spPr>
          <a:xfrm>
            <a:off x="4835500" y="3617925"/>
            <a:ext cx="1860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exporta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FF00"/>
                </a:solidFill>
              </a:rPr>
              <a:t>Desarrollo (</a:t>
            </a:r>
            <a:r>
              <a:rPr b="1" lang="es-419" sz="1800">
                <a:solidFill>
                  <a:srgbClr val="00FF00"/>
                </a:solidFill>
                <a:latin typeface="Comfortaa"/>
                <a:ea typeface="Comfortaa"/>
                <a:cs typeface="Comfortaa"/>
                <a:sym typeface="Comfortaa"/>
              </a:rPr>
              <a:t>App.js funcionamiento</a:t>
            </a:r>
            <a:r>
              <a:rPr b="1" lang="es-419" sz="1800">
                <a:solidFill>
                  <a:srgbClr val="00FF00"/>
                </a:solidFill>
                <a:latin typeface="Comfortaa"/>
                <a:ea typeface="Comfortaa"/>
                <a:cs typeface="Comfortaa"/>
                <a:sym typeface="Comfortaa"/>
              </a:rPr>
              <a:t>) LOGRADO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53"/>
          <p:cNvSpPr txBox="1"/>
          <p:nvPr/>
        </p:nvSpPr>
        <p:spPr>
          <a:xfrm>
            <a:off x="148650" y="1420375"/>
            <a:ext cx="3183600" cy="31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Datos ingresados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Cochabamba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Confirmados	4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Sospechosos	5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Santa Cruz</a:t>
            </a: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Confirmados	3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Sospechosos	6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Oruro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Confirmados	8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Sospechosos	2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8" name="Google Shape;638;p53"/>
          <p:cNvSpPr txBox="1"/>
          <p:nvPr/>
        </p:nvSpPr>
        <p:spPr>
          <a:xfrm>
            <a:off x="2593375" y="1317775"/>
            <a:ext cx="31836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Resultado Confirmados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9" name="Google Shape;639;p53"/>
          <p:cNvSpPr txBox="1"/>
          <p:nvPr/>
        </p:nvSpPr>
        <p:spPr>
          <a:xfrm>
            <a:off x="5506300" y="1307850"/>
            <a:ext cx="31836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Resultado Sospechosos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40" name="Google Shape;64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3375" y="1735400"/>
            <a:ext cx="2912925" cy="1844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0801" y="1642086"/>
            <a:ext cx="3183600" cy="2031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Análisis del Problema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Dado el contexto social de nuestro planeta que va atravesando por este virus viral se toma como caso de uso para la presente defensa correspondiente al hito 2.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Debe generar un aplicación que permita saber en </a:t>
            </a:r>
            <a:r>
              <a:rPr lang="es-419"/>
              <a:t>qué</a:t>
            </a:r>
            <a:r>
              <a:rPr lang="es-419"/>
              <a:t> ciudad se tiene </a:t>
            </a:r>
            <a:r>
              <a:rPr lang="es-419"/>
              <a:t>más</a:t>
            </a:r>
            <a:r>
              <a:rPr lang="es-419"/>
              <a:t> casos confirmados o la cantidad de </a:t>
            </a:r>
            <a:r>
              <a:rPr lang="es-419"/>
              <a:t>más</a:t>
            </a:r>
            <a:r>
              <a:rPr lang="es-419"/>
              <a:t> casos sospechosos.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Para poder dar </a:t>
            </a:r>
            <a:r>
              <a:rPr lang="es-419"/>
              <a:t>solución</a:t>
            </a:r>
            <a:r>
              <a:rPr lang="es-419"/>
              <a:t> a este problema se debe de </a:t>
            </a:r>
            <a:r>
              <a:rPr lang="es-419"/>
              <a:t>utilizar</a:t>
            </a:r>
            <a:r>
              <a:rPr lang="es-419"/>
              <a:t> la </a:t>
            </a:r>
            <a:r>
              <a:rPr lang="es-419"/>
              <a:t>tecnología</a:t>
            </a:r>
            <a:r>
              <a:rPr lang="es-419"/>
              <a:t> REACT NATIVE utilizando el manejo de </a:t>
            </a:r>
            <a:r>
              <a:rPr lang="es-419"/>
              <a:t>componentes</a:t>
            </a:r>
            <a:r>
              <a:rPr lang="es-419"/>
              <a:t>, eventos y las buenas </a:t>
            </a:r>
            <a:r>
              <a:rPr lang="es-419"/>
              <a:t>prácticas</a:t>
            </a:r>
            <a:r>
              <a:rPr lang="es-419"/>
              <a:t> de desarrollo.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Análisis del Problema (Explicación técnica)</a:t>
            </a:r>
            <a:endParaRPr/>
          </a:p>
        </p:txBody>
      </p:sp>
      <p:pic>
        <p:nvPicPr>
          <p:cNvPr id="253" name="Google Shape;2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3825" y="1222375"/>
            <a:ext cx="3320450" cy="314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Análisis del Problema (Explicación técnica)</a:t>
            </a:r>
            <a:endParaRPr/>
          </a:p>
        </p:txBody>
      </p:sp>
      <p:pic>
        <p:nvPicPr>
          <p:cNvPr id="259" name="Google Shape;2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725" y="999775"/>
            <a:ext cx="1688600" cy="379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Defensa Hito 2 - Caso de uso: Epidemia Corona Virus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Char char="●"/>
            </a:pP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Diseñar e implementar el componente CVLogo. </a:t>
            </a:r>
            <a:endParaRPr b="1"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Char char="●"/>
            </a:pP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Diseñar e implementar el componente CVCasos. </a:t>
            </a:r>
            <a:endParaRPr b="1"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Char char="●"/>
            </a:pP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Diseñar e implementar el componente CVCiudad.</a:t>
            </a:r>
            <a:endParaRPr b="1"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Char char="●"/>
            </a:pP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Diseñar e implementar el componente CVSecreen.</a:t>
            </a:r>
            <a:endParaRPr b="1"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Char char="●"/>
            </a:pPr>
            <a:r>
              <a:rPr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Generar la clase App.JS.</a:t>
            </a:r>
            <a:endParaRPr b="1"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350">
              <a:solidFill>
                <a:srgbClr val="333333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CVLogo)</a:t>
            </a:r>
            <a:endParaRPr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297500" y="1567550"/>
            <a:ext cx="3806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React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'react'</a:t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endParaRPr sz="9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'react-native'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'../../images/coronavirus.png'</a:t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4"/>
          <p:cNvSpPr/>
          <p:nvPr/>
        </p:nvSpPr>
        <p:spPr>
          <a:xfrm>
            <a:off x="4854100" y="313087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4"/>
          <p:cNvSpPr txBox="1"/>
          <p:nvPr/>
        </p:nvSpPr>
        <p:spPr>
          <a:xfrm>
            <a:off x="5513350" y="202587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importan los componentes necesarios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24"/>
          <p:cNvSpPr/>
          <p:nvPr/>
        </p:nvSpPr>
        <p:spPr>
          <a:xfrm>
            <a:off x="4572000" y="2229725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"/>
          <p:cNvSpPr/>
          <p:nvPr/>
        </p:nvSpPr>
        <p:spPr>
          <a:xfrm>
            <a:off x="3999050" y="1618025"/>
            <a:ext cx="302400" cy="140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4"/>
          <p:cNvSpPr txBox="1"/>
          <p:nvPr/>
        </p:nvSpPr>
        <p:spPr>
          <a:xfrm>
            <a:off x="5757825" y="292702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importa la imagen para el logo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Desarrollo (</a:t>
            </a:r>
            <a:r>
              <a:rPr b="1" lang="es-419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CVLogo)</a:t>
            </a:r>
            <a:endParaRPr/>
          </a:p>
        </p:txBody>
      </p:sp>
      <p:sp>
        <p:nvSpPr>
          <p:cNvPr id="282" name="Google Shape;282;p25"/>
          <p:cNvSpPr txBox="1"/>
          <p:nvPr>
            <p:ph idx="1" type="body"/>
          </p:nvPr>
        </p:nvSpPr>
        <p:spPr>
          <a:xfrm>
            <a:off x="1297500" y="1428100"/>
            <a:ext cx="5266800" cy="3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CVLogo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extends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props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render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419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          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source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Logo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styles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Epidemia Corona Virus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9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r>
              <a:rPr lang="es-419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);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5"/>
          <p:cNvSpPr/>
          <p:nvPr/>
        </p:nvSpPr>
        <p:spPr>
          <a:xfrm>
            <a:off x="4236600" y="1946950"/>
            <a:ext cx="6708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5"/>
          <p:cNvSpPr txBox="1"/>
          <p:nvPr/>
        </p:nvSpPr>
        <p:spPr>
          <a:xfrm>
            <a:off x="2316750" y="894550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especifica que se puede exportar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25"/>
          <p:cNvSpPr/>
          <p:nvPr/>
        </p:nvSpPr>
        <p:spPr>
          <a:xfrm rot="-2185999">
            <a:off x="1828758" y="1211296"/>
            <a:ext cx="401592" cy="18426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5"/>
          <p:cNvSpPr txBox="1"/>
          <p:nvPr/>
        </p:nvSpPr>
        <p:spPr>
          <a:xfrm>
            <a:off x="5130300" y="1808875"/>
            <a:ext cx="23679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declara el constructor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25"/>
          <p:cNvSpPr/>
          <p:nvPr/>
        </p:nvSpPr>
        <p:spPr>
          <a:xfrm rot="-1239841">
            <a:off x="4695629" y="2605297"/>
            <a:ext cx="670752" cy="18409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5"/>
          <p:cNvSpPr txBox="1"/>
          <p:nvPr/>
        </p:nvSpPr>
        <p:spPr>
          <a:xfrm>
            <a:off x="5377350" y="2378400"/>
            <a:ext cx="2771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una vista y se le asigna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9" name="Google Shape;289;p25"/>
          <p:cNvSpPr/>
          <p:nvPr/>
        </p:nvSpPr>
        <p:spPr>
          <a:xfrm>
            <a:off x="5893500" y="2968700"/>
            <a:ext cx="432600" cy="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5"/>
          <p:cNvSpPr txBox="1"/>
          <p:nvPr/>
        </p:nvSpPr>
        <p:spPr>
          <a:xfrm>
            <a:off x="6490800" y="2716400"/>
            <a:ext cx="18456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una imagen y se asigna el logo, también se le asignan estilos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5"/>
          <p:cNvSpPr/>
          <p:nvPr/>
        </p:nvSpPr>
        <p:spPr>
          <a:xfrm rot="1536310">
            <a:off x="4600682" y="3450990"/>
            <a:ext cx="432472" cy="18423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 txBox="1"/>
          <p:nvPr/>
        </p:nvSpPr>
        <p:spPr>
          <a:xfrm>
            <a:off x="5187000" y="3529875"/>
            <a:ext cx="27717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 crea un texto se le asignan estilos y se escribe el texto que debe mostrar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